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2" r:id="rId3"/>
    <p:sldId id="304" r:id="rId4"/>
    <p:sldId id="305" r:id="rId5"/>
    <p:sldId id="306" r:id="rId6"/>
    <p:sldId id="307" r:id="rId7"/>
    <p:sldId id="317" r:id="rId8"/>
    <p:sldId id="318" r:id="rId9"/>
    <p:sldId id="309" r:id="rId10"/>
    <p:sldId id="310" r:id="rId11"/>
    <p:sldId id="319" r:id="rId12"/>
    <p:sldId id="311" r:id="rId13"/>
    <p:sldId id="320" r:id="rId14"/>
    <p:sldId id="312" r:id="rId15"/>
    <p:sldId id="314" r:id="rId16"/>
    <p:sldId id="30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005F"/>
    <a:srgbClr val="C1B6B0"/>
    <a:srgbClr val="C8B9B2"/>
    <a:srgbClr val="FF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95" autoAdjust="0"/>
  </p:normalViewPr>
  <p:slideViewPr>
    <p:cSldViewPr snapToGrid="0">
      <p:cViewPr>
        <p:scale>
          <a:sx n="75" d="100"/>
          <a:sy n="75" d="100"/>
        </p:scale>
        <p:origin x="946" y="-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2DB7A-D598-4E13-8710-5DB634A73652}" type="doc">
      <dgm:prSet loTypeId="urn:microsoft.com/office/officeart/2005/8/layout/hierarchy1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DE"/>
        </a:p>
      </dgm:t>
    </dgm:pt>
    <dgm:pt modelId="{951E0CF5-D136-42C1-B290-B8194D8F1A66}">
      <dgm:prSet phldrT="[Text]" phldr="1"/>
      <dgm:spPr/>
      <dgm:t>
        <a:bodyPr/>
        <a:lstStyle/>
        <a:p>
          <a:endParaRPr lang="en-DE" dirty="0"/>
        </a:p>
      </dgm:t>
    </dgm:pt>
    <dgm:pt modelId="{F185DC08-BBB0-419F-96D7-48609CBA4AD6}" type="parTrans" cxnId="{5E839E76-69D1-441E-AD52-BB5E5717B691}">
      <dgm:prSet/>
      <dgm:spPr/>
      <dgm:t>
        <a:bodyPr/>
        <a:lstStyle/>
        <a:p>
          <a:endParaRPr lang="en-DE"/>
        </a:p>
      </dgm:t>
    </dgm:pt>
    <dgm:pt modelId="{FEEF1764-E59D-401E-8391-157313763747}" type="sibTrans" cxnId="{5E839E76-69D1-441E-AD52-BB5E5717B691}">
      <dgm:prSet/>
      <dgm:spPr/>
      <dgm:t>
        <a:bodyPr/>
        <a:lstStyle/>
        <a:p>
          <a:endParaRPr lang="en-DE"/>
        </a:p>
      </dgm:t>
    </dgm:pt>
    <dgm:pt modelId="{DFBE188F-A31E-4A54-9764-6729347792BE}">
      <dgm:prSet phldrT="[Text]"/>
      <dgm:spPr/>
      <dgm:t>
        <a:bodyPr/>
        <a:lstStyle/>
        <a:p>
          <a:r>
            <a:rPr lang="en-GB" dirty="0"/>
            <a:t>Large graph</a:t>
          </a:r>
          <a:endParaRPr lang="en-DE" dirty="0"/>
        </a:p>
      </dgm:t>
    </dgm:pt>
    <dgm:pt modelId="{E0B8CC4B-A314-4D0D-9853-BD67E871F4CE}" type="parTrans" cxnId="{81454551-2258-412F-9BF0-74BAF8B471EB}">
      <dgm:prSet/>
      <dgm:spPr/>
      <dgm:t>
        <a:bodyPr/>
        <a:lstStyle/>
        <a:p>
          <a:endParaRPr lang="en-DE"/>
        </a:p>
      </dgm:t>
    </dgm:pt>
    <dgm:pt modelId="{6EF0D32A-FEDE-480E-B80A-0DF30E98E99D}" type="sibTrans" cxnId="{81454551-2258-412F-9BF0-74BAF8B471EB}">
      <dgm:prSet/>
      <dgm:spPr/>
      <dgm:t>
        <a:bodyPr/>
        <a:lstStyle/>
        <a:p>
          <a:endParaRPr lang="en-DE"/>
        </a:p>
      </dgm:t>
    </dgm:pt>
    <dgm:pt modelId="{2D9D300B-19B3-44F2-AEE4-9EBCC0C361D3}">
      <dgm:prSet phldrT="[Text]"/>
      <dgm:spPr/>
      <dgm:t>
        <a:bodyPr/>
        <a:lstStyle/>
        <a:p>
          <a:r>
            <a:rPr lang="en-GB"/>
            <a:t>Error free</a:t>
          </a:r>
          <a:endParaRPr lang="en-DE"/>
        </a:p>
      </dgm:t>
    </dgm:pt>
    <dgm:pt modelId="{9BD7EC05-DC7C-406E-BA08-DD668BBCE93A}" type="parTrans" cxnId="{80AF2224-CF95-466B-8ACD-490457611670}">
      <dgm:prSet/>
      <dgm:spPr/>
      <dgm:t>
        <a:bodyPr/>
        <a:lstStyle/>
        <a:p>
          <a:endParaRPr lang="en-DE"/>
        </a:p>
      </dgm:t>
    </dgm:pt>
    <dgm:pt modelId="{181DDAB0-201E-4FF7-8132-B284A47374D6}" type="sibTrans" cxnId="{80AF2224-CF95-466B-8ACD-490457611670}">
      <dgm:prSet/>
      <dgm:spPr/>
      <dgm:t>
        <a:bodyPr/>
        <a:lstStyle/>
        <a:p>
          <a:endParaRPr lang="en-DE"/>
        </a:p>
      </dgm:t>
    </dgm:pt>
    <dgm:pt modelId="{75BFAF57-B29C-4323-8137-C389408C0A0A}">
      <dgm:prSet phldrT="[Text]"/>
      <dgm:spPr/>
      <dgm:t>
        <a:bodyPr/>
        <a:lstStyle/>
        <a:p>
          <a:r>
            <a:rPr lang="en-GB"/>
            <a:t>Multiplex</a:t>
          </a:r>
          <a:endParaRPr lang="en-DE"/>
        </a:p>
      </dgm:t>
    </dgm:pt>
    <dgm:pt modelId="{D577479A-8ABF-4B54-ADE1-9A92958D9BE4}" type="parTrans" cxnId="{A20D9A69-4833-4029-8C67-7EB43D3F2827}">
      <dgm:prSet/>
      <dgm:spPr/>
      <dgm:t>
        <a:bodyPr/>
        <a:lstStyle/>
        <a:p>
          <a:endParaRPr lang="en-DE"/>
        </a:p>
      </dgm:t>
    </dgm:pt>
    <dgm:pt modelId="{AD844045-A47C-4569-BF76-EFF7E43E63B1}" type="sibTrans" cxnId="{A20D9A69-4833-4029-8C67-7EB43D3F2827}">
      <dgm:prSet/>
      <dgm:spPr/>
      <dgm:t>
        <a:bodyPr/>
        <a:lstStyle/>
        <a:p>
          <a:endParaRPr lang="en-DE"/>
        </a:p>
      </dgm:t>
    </dgm:pt>
    <dgm:pt modelId="{144524D0-DCE4-4BDB-ABE7-7405BB21FBEB}" type="pres">
      <dgm:prSet presAssocID="{1122DB7A-D598-4E13-8710-5DB634A736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81112D-021F-42D9-BA34-21077CAA5DD6}" type="pres">
      <dgm:prSet presAssocID="{951E0CF5-D136-42C1-B290-B8194D8F1A66}" presName="hierRoot1" presStyleCnt="0"/>
      <dgm:spPr/>
    </dgm:pt>
    <dgm:pt modelId="{DAE1080F-4FBE-46D6-AB25-B02E4965B10E}" type="pres">
      <dgm:prSet presAssocID="{951E0CF5-D136-42C1-B290-B8194D8F1A66}" presName="composite" presStyleCnt="0"/>
      <dgm:spPr/>
    </dgm:pt>
    <dgm:pt modelId="{EC9DD29E-5050-4217-9DC2-353D99098E2C}" type="pres">
      <dgm:prSet presAssocID="{951E0CF5-D136-42C1-B290-B8194D8F1A66}" presName="background" presStyleLbl="node0" presStyleIdx="0" presStyleCnt="1"/>
      <dgm:spPr/>
    </dgm:pt>
    <dgm:pt modelId="{020FBBB6-22C0-4006-96F4-6A67FE527223}" type="pres">
      <dgm:prSet presAssocID="{951E0CF5-D136-42C1-B290-B8194D8F1A66}" presName="text" presStyleLbl="fgAcc0" presStyleIdx="0" presStyleCnt="1">
        <dgm:presLayoutVars>
          <dgm:chPref val="3"/>
        </dgm:presLayoutVars>
      </dgm:prSet>
      <dgm:spPr/>
    </dgm:pt>
    <dgm:pt modelId="{973B24EB-0BBB-4805-8D01-B95B27ADF0F5}" type="pres">
      <dgm:prSet presAssocID="{951E0CF5-D136-42C1-B290-B8194D8F1A66}" presName="hierChild2" presStyleCnt="0"/>
      <dgm:spPr/>
    </dgm:pt>
    <dgm:pt modelId="{143327D3-B0FB-4C41-9116-E68711250EF9}" type="pres">
      <dgm:prSet presAssocID="{E0B8CC4B-A314-4D0D-9853-BD67E871F4CE}" presName="Name10" presStyleLbl="parChTrans1D2" presStyleIdx="0" presStyleCnt="3"/>
      <dgm:spPr/>
    </dgm:pt>
    <dgm:pt modelId="{A24ED3F0-0665-4907-9850-54DE498827F8}" type="pres">
      <dgm:prSet presAssocID="{DFBE188F-A31E-4A54-9764-6729347792BE}" presName="hierRoot2" presStyleCnt="0"/>
      <dgm:spPr/>
    </dgm:pt>
    <dgm:pt modelId="{853AE548-58DA-411A-B1CC-FD720F6893FB}" type="pres">
      <dgm:prSet presAssocID="{DFBE188F-A31E-4A54-9764-6729347792BE}" presName="composite2" presStyleCnt="0"/>
      <dgm:spPr/>
    </dgm:pt>
    <dgm:pt modelId="{345E63E1-385B-4C1D-920F-5A794D3E1A36}" type="pres">
      <dgm:prSet presAssocID="{DFBE188F-A31E-4A54-9764-6729347792BE}" presName="background2" presStyleLbl="node2" presStyleIdx="0" presStyleCnt="3"/>
      <dgm:spPr/>
    </dgm:pt>
    <dgm:pt modelId="{03FCFEA6-3FE6-408A-8CDD-A4983252164C}" type="pres">
      <dgm:prSet presAssocID="{DFBE188F-A31E-4A54-9764-6729347792BE}" presName="text2" presStyleLbl="fgAcc2" presStyleIdx="0" presStyleCnt="3">
        <dgm:presLayoutVars>
          <dgm:chPref val="3"/>
        </dgm:presLayoutVars>
      </dgm:prSet>
      <dgm:spPr/>
    </dgm:pt>
    <dgm:pt modelId="{5CD2D0D3-1C83-4828-9A71-1FE1E6002AA9}" type="pres">
      <dgm:prSet presAssocID="{DFBE188F-A31E-4A54-9764-6729347792BE}" presName="hierChild3" presStyleCnt="0"/>
      <dgm:spPr/>
    </dgm:pt>
    <dgm:pt modelId="{53598A07-E1E9-401D-A9BB-2A8A30A1498C}" type="pres">
      <dgm:prSet presAssocID="{9BD7EC05-DC7C-406E-BA08-DD668BBCE93A}" presName="Name10" presStyleLbl="parChTrans1D2" presStyleIdx="1" presStyleCnt="3"/>
      <dgm:spPr/>
    </dgm:pt>
    <dgm:pt modelId="{2754170F-2C3B-431C-84F1-C1EE91FB99E9}" type="pres">
      <dgm:prSet presAssocID="{2D9D300B-19B3-44F2-AEE4-9EBCC0C361D3}" presName="hierRoot2" presStyleCnt="0"/>
      <dgm:spPr/>
    </dgm:pt>
    <dgm:pt modelId="{93DE00C9-5144-4DD0-B695-4BDA17670283}" type="pres">
      <dgm:prSet presAssocID="{2D9D300B-19B3-44F2-AEE4-9EBCC0C361D3}" presName="composite2" presStyleCnt="0"/>
      <dgm:spPr/>
    </dgm:pt>
    <dgm:pt modelId="{F570919B-2DC1-486C-A068-093943D819C6}" type="pres">
      <dgm:prSet presAssocID="{2D9D300B-19B3-44F2-AEE4-9EBCC0C361D3}" presName="background2" presStyleLbl="node2" presStyleIdx="1" presStyleCnt="3"/>
      <dgm:spPr/>
    </dgm:pt>
    <dgm:pt modelId="{785D36C7-EBAB-4737-AD24-3C0313DECCA7}" type="pres">
      <dgm:prSet presAssocID="{2D9D300B-19B3-44F2-AEE4-9EBCC0C361D3}" presName="text2" presStyleLbl="fgAcc2" presStyleIdx="1" presStyleCnt="3">
        <dgm:presLayoutVars>
          <dgm:chPref val="3"/>
        </dgm:presLayoutVars>
      </dgm:prSet>
      <dgm:spPr/>
    </dgm:pt>
    <dgm:pt modelId="{33E9E7F7-8CFE-45C8-8F66-7117A29E4842}" type="pres">
      <dgm:prSet presAssocID="{2D9D300B-19B3-44F2-AEE4-9EBCC0C361D3}" presName="hierChild3" presStyleCnt="0"/>
      <dgm:spPr/>
    </dgm:pt>
    <dgm:pt modelId="{BEF4B737-0E06-43F8-A8C0-A0E812D3E9B6}" type="pres">
      <dgm:prSet presAssocID="{D577479A-8ABF-4B54-ADE1-9A92958D9BE4}" presName="Name10" presStyleLbl="parChTrans1D2" presStyleIdx="2" presStyleCnt="3"/>
      <dgm:spPr/>
    </dgm:pt>
    <dgm:pt modelId="{8C44B188-FC4B-45DB-9CDF-47A750DA95A9}" type="pres">
      <dgm:prSet presAssocID="{75BFAF57-B29C-4323-8137-C389408C0A0A}" presName="hierRoot2" presStyleCnt="0"/>
      <dgm:spPr/>
    </dgm:pt>
    <dgm:pt modelId="{2D45ACDC-80E1-4390-B818-15BF695DA99D}" type="pres">
      <dgm:prSet presAssocID="{75BFAF57-B29C-4323-8137-C389408C0A0A}" presName="composite2" presStyleCnt="0"/>
      <dgm:spPr/>
    </dgm:pt>
    <dgm:pt modelId="{EBE3D7CA-08D1-4600-9B88-F120775F499E}" type="pres">
      <dgm:prSet presAssocID="{75BFAF57-B29C-4323-8137-C389408C0A0A}" presName="background2" presStyleLbl="node2" presStyleIdx="2" presStyleCnt="3"/>
      <dgm:spPr/>
    </dgm:pt>
    <dgm:pt modelId="{7096AF95-3D65-47D0-AE96-E631EB1E5BB9}" type="pres">
      <dgm:prSet presAssocID="{75BFAF57-B29C-4323-8137-C389408C0A0A}" presName="text2" presStyleLbl="fgAcc2" presStyleIdx="2" presStyleCnt="3">
        <dgm:presLayoutVars>
          <dgm:chPref val="3"/>
        </dgm:presLayoutVars>
      </dgm:prSet>
      <dgm:spPr/>
    </dgm:pt>
    <dgm:pt modelId="{91C4FED8-55AB-49FD-B24B-32E42691A3CF}" type="pres">
      <dgm:prSet presAssocID="{75BFAF57-B29C-4323-8137-C389408C0A0A}" presName="hierChild3" presStyleCnt="0"/>
      <dgm:spPr/>
    </dgm:pt>
  </dgm:ptLst>
  <dgm:cxnLst>
    <dgm:cxn modelId="{0C4F3B07-71A3-4689-A3C6-A02ED63A6BD8}" type="presOf" srcId="{E0B8CC4B-A314-4D0D-9853-BD67E871F4CE}" destId="{143327D3-B0FB-4C41-9116-E68711250EF9}" srcOrd="0" destOrd="0" presId="urn:microsoft.com/office/officeart/2005/8/layout/hierarchy1"/>
    <dgm:cxn modelId="{D1995315-9EBD-4124-AAE4-58B060B7E9D0}" type="presOf" srcId="{9BD7EC05-DC7C-406E-BA08-DD668BBCE93A}" destId="{53598A07-E1E9-401D-A9BB-2A8A30A1498C}" srcOrd="0" destOrd="0" presId="urn:microsoft.com/office/officeart/2005/8/layout/hierarchy1"/>
    <dgm:cxn modelId="{80AF2224-CF95-466B-8ACD-490457611670}" srcId="{951E0CF5-D136-42C1-B290-B8194D8F1A66}" destId="{2D9D300B-19B3-44F2-AEE4-9EBCC0C361D3}" srcOrd="1" destOrd="0" parTransId="{9BD7EC05-DC7C-406E-BA08-DD668BBCE93A}" sibTransId="{181DDAB0-201E-4FF7-8132-B284A47374D6}"/>
    <dgm:cxn modelId="{0E775C29-AC82-46B5-86A3-BA246CE322EB}" type="presOf" srcId="{DFBE188F-A31E-4A54-9764-6729347792BE}" destId="{03FCFEA6-3FE6-408A-8CDD-A4983252164C}" srcOrd="0" destOrd="0" presId="urn:microsoft.com/office/officeart/2005/8/layout/hierarchy1"/>
    <dgm:cxn modelId="{A20D9A69-4833-4029-8C67-7EB43D3F2827}" srcId="{951E0CF5-D136-42C1-B290-B8194D8F1A66}" destId="{75BFAF57-B29C-4323-8137-C389408C0A0A}" srcOrd="2" destOrd="0" parTransId="{D577479A-8ABF-4B54-ADE1-9A92958D9BE4}" sibTransId="{AD844045-A47C-4569-BF76-EFF7E43E63B1}"/>
    <dgm:cxn modelId="{81454551-2258-412F-9BF0-74BAF8B471EB}" srcId="{951E0CF5-D136-42C1-B290-B8194D8F1A66}" destId="{DFBE188F-A31E-4A54-9764-6729347792BE}" srcOrd="0" destOrd="0" parTransId="{E0B8CC4B-A314-4D0D-9853-BD67E871F4CE}" sibTransId="{6EF0D32A-FEDE-480E-B80A-0DF30E98E99D}"/>
    <dgm:cxn modelId="{5E839E76-69D1-441E-AD52-BB5E5717B691}" srcId="{1122DB7A-D598-4E13-8710-5DB634A73652}" destId="{951E0CF5-D136-42C1-B290-B8194D8F1A66}" srcOrd="0" destOrd="0" parTransId="{F185DC08-BBB0-419F-96D7-48609CBA4AD6}" sibTransId="{FEEF1764-E59D-401E-8391-157313763747}"/>
    <dgm:cxn modelId="{57DEFE77-7E06-421D-83E4-E5D39B1A7288}" type="presOf" srcId="{2D9D300B-19B3-44F2-AEE4-9EBCC0C361D3}" destId="{785D36C7-EBAB-4737-AD24-3C0313DECCA7}" srcOrd="0" destOrd="0" presId="urn:microsoft.com/office/officeart/2005/8/layout/hierarchy1"/>
    <dgm:cxn modelId="{FDA0209B-3664-483C-9DFA-9EB54D3A069D}" type="presOf" srcId="{D577479A-8ABF-4B54-ADE1-9A92958D9BE4}" destId="{BEF4B737-0E06-43F8-A8C0-A0E812D3E9B6}" srcOrd="0" destOrd="0" presId="urn:microsoft.com/office/officeart/2005/8/layout/hierarchy1"/>
    <dgm:cxn modelId="{4ECB4BAA-8FF0-4519-BE21-B686E5B2CC8E}" type="presOf" srcId="{1122DB7A-D598-4E13-8710-5DB634A73652}" destId="{144524D0-DCE4-4BDB-ABE7-7405BB21FBEB}" srcOrd="0" destOrd="0" presId="urn:microsoft.com/office/officeart/2005/8/layout/hierarchy1"/>
    <dgm:cxn modelId="{448B8ACE-DE7C-4C15-9517-707B87CD494C}" type="presOf" srcId="{951E0CF5-D136-42C1-B290-B8194D8F1A66}" destId="{020FBBB6-22C0-4006-96F4-6A67FE527223}" srcOrd="0" destOrd="0" presId="urn:microsoft.com/office/officeart/2005/8/layout/hierarchy1"/>
    <dgm:cxn modelId="{181D76D3-6408-47BA-8054-3C18086E0BFA}" type="presOf" srcId="{75BFAF57-B29C-4323-8137-C389408C0A0A}" destId="{7096AF95-3D65-47D0-AE96-E631EB1E5BB9}" srcOrd="0" destOrd="0" presId="urn:microsoft.com/office/officeart/2005/8/layout/hierarchy1"/>
    <dgm:cxn modelId="{E5C595C1-0A49-4484-BC34-EC683850D62A}" type="presParOf" srcId="{144524D0-DCE4-4BDB-ABE7-7405BB21FBEB}" destId="{E481112D-021F-42D9-BA34-21077CAA5DD6}" srcOrd="0" destOrd="0" presId="urn:microsoft.com/office/officeart/2005/8/layout/hierarchy1"/>
    <dgm:cxn modelId="{E3F155D6-09A5-4DD2-8339-59F27C092DD9}" type="presParOf" srcId="{E481112D-021F-42D9-BA34-21077CAA5DD6}" destId="{DAE1080F-4FBE-46D6-AB25-B02E4965B10E}" srcOrd="0" destOrd="0" presId="urn:microsoft.com/office/officeart/2005/8/layout/hierarchy1"/>
    <dgm:cxn modelId="{0C2D0600-0263-489F-9CA7-E554D2B9DE12}" type="presParOf" srcId="{DAE1080F-4FBE-46D6-AB25-B02E4965B10E}" destId="{EC9DD29E-5050-4217-9DC2-353D99098E2C}" srcOrd="0" destOrd="0" presId="urn:microsoft.com/office/officeart/2005/8/layout/hierarchy1"/>
    <dgm:cxn modelId="{8905CB10-7577-42A1-8648-1CE7F46C6CFE}" type="presParOf" srcId="{DAE1080F-4FBE-46D6-AB25-B02E4965B10E}" destId="{020FBBB6-22C0-4006-96F4-6A67FE527223}" srcOrd="1" destOrd="0" presId="urn:microsoft.com/office/officeart/2005/8/layout/hierarchy1"/>
    <dgm:cxn modelId="{65C2F7C1-1650-4D95-B793-3700699D9AE1}" type="presParOf" srcId="{E481112D-021F-42D9-BA34-21077CAA5DD6}" destId="{973B24EB-0BBB-4805-8D01-B95B27ADF0F5}" srcOrd="1" destOrd="0" presId="urn:microsoft.com/office/officeart/2005/8/layout/hierarchy1"/>
    <dgm:cxn modelId="{C6DC9173-CBDD-41A8-9C12-869061BC3E7E}" type="presParOf" srcId="{973B24EB-0BBB-4805-8D01-B95B27ADF0F5}" destId="{143327D3-B0FB-4C41-9116-E68711250EF9}" srcOrd="0" destOrd="0" presId="urn:microsoft.com/office/officeart/2005/8/layout/hierarchy1"/>
    <dgm:cxn modelId="{74765395-E501-4924-981F-FC9F630B2756}" type="presParOf" srcId="{973B24EB-0BBB-4805-8D01-B95B27ADF0F5}" destId="{A24ED3F0-0665-4907-9850-54DE498827F8}" srcOrd="1" destOrd="0" presId="urn:microsoft.com/office/officeart/2005/8/layout/hierarchy1"/>
    <dgm:cxn modelId="{DA0A0D2A-176C-4436-ABD3-7F9B877F0EA6}" type="presParOf" srcId="{A24ED3F0-0665-4907-9850-54DE498827F8}" destId="{853AE548-58DA-411A-B1CC-FD720F6893FB}" srcOrd="0" destOrd="0" presId="urn:microsoft.com/office/officeart/2005/8/layout/hierarchy1"/>
    <dgm:cxn modelId="{9C2A8E55-9A5B-444C-9C47-C15D32928B5C}" type="presParOf" srcId="{853AE548-58DA-411A-B1CC-FD720F6893FB}" destId="{345E63E1-385B-4C1D-920F-5A794D3E1A36}" srcOrd="0" destOrd="0" presId="urn:microsoft.com/office/officeart/2005/8/layout/hierarchy1"/>
    <dgm:cxn modelId="{8BFEE893-8A62-4E5A-B1B7-BD3A83C9064D}" type="presParOf" srcId="{853AE548-58DA-411A-B1CC-FD720F6893FB}" destId="{03FCFEA6-3FE6-408A-8CDD-A4983252164C}" srcOrd="1" destOrd="0" presId="urn:microsoft.com/office/officeart/2005/8/layout/hierarchy1"/>
    <dgm:cxn modelId="{CAEAB75C-3C0C-4858-B012-7420501D3C70}" type="presParOf" srcId="{A24ED3F0-0665-4907-9850-54DE498827F8}" destId="{5CD2D0D3-1C83-4828-9A71-1FE1E6002AA9}" srcOrd="1" destOrd="0" presId="urn:microsoft.com/office/officeart/2005/8/layout/hierarchy1"/>
    <dgm:cxn modelId="{EDF84AE5-DFFA-4700-89C2-D95308553CFD}" type="presParOf" srcId="{973B24EB-0BBB-4805-8D01-B95B27ADF0F5}" destId="{53598A07-E1E9-401D-A9BB-2A8A30A1498C}" srcOrd="2" destOrd="0" presId="urn:microsoft.com/office/officeart/2005/8/layout/hierarchy1"/>
    <dgm:cxn modelId="{D1B184E2-0E77-437E-9611-247D66299CF4}" type="presParOf" srcId="{973B24EB-0BBB-4805-8D01-B95B27ADF0F5}" destId="{2754170F-2C3B-431C-84F1-C1EE91FB99E9}" srcOrd="3" destOrd="0" presId="urn:microsoft.com/office/officeart/2005/8/layout/hierarchy1"/>
    <dgm:cxn modelId="{3ECBB048-7D69-4165-85F4-ED71AC5E2662}" type="presParOf" srcId="{2754170F-2C3B-431C-84F1-C1EE91FB99E9}" destId="{93DE00C9-5144-4DD0-B695-4BDA17670283}" srcOrd="0" destOrd="0" presId="urn:microsoft.com/office/officeart/2005/8/layout/hierarchy1"/>
    <dgm:cxn modelId="{9D7C1058-DB31-4D7D-8CB0-FCBF004564E9}" type="presParOf" srcId="{93DE00C9-5144-4DD0-B695-4BDA17670283}" destId="{F570919B-2DC1-486C-A068-093943D819C6}" srcOrd="0" destOrd="0" presId="urn:microsoft.com/office/officeart/2005/8/layout/hierarchy1"/>
    <dgm:cxn modelId="{BD24BBAB-78DB-4F2F-81DB-8960B424D64D}" type="presParOf" srcId="{93DE00C9-5144-4DD0-B695-4BDA17670283}" destId="{785D36C7-EBAB-4737-AD24-3C0313DECCA7}" srcOrd="1" destOrd="0" presId="urn:microsoft.com/office/officeart/2005/8/layout/hierarchy1"/>
    <dgm:cxn modelId="{AF97DB52-6CC7-41A0-B030-DB7949150859}" type="presParOf" srcId="{2754170F-2C3B-431C-84F1-C1EE91FB99E9}" destId="{33E9E7F7-8CFE-45C8-8F66-7117A29E4842}" srcOrd="1" destOrd="0" presId="urn:microsoft.com/office/officeart/2005/8/layout/hierarchy1"/>
    <dgm:cxn modelId="{266174E4-2DFE-4EBB-AAAC-DDB869D7392A}" type="presParOf" srcId="{973B24EB-0BBB-4805-8D01-B95B27ADF0F5}" destId="{BEF4B737-0E06-43F8-A8C0-A0E812D3E9B6}" srcOrd="4" destOrd="0" presId="urn:microsoft.com/office/officeart/2005/8/layout/hierarchy1"/>
    <dgm:cxn modelId="{00E560C5-44CD-442D-9123-006F8C3452E0}" type="presParOf" srcId="{973B24EB-0BBB-4805-8D01-B95B27ADF0F5}" destId="{8C44B188-FC4B-45DB-9CDF-47A750DA95A9}" srcOrd="5" destOrd="0" presId="urn:microsoft.com/office/officeart/2005/8/layout/hierarchy1"/>
    <dgm:cxn modelId="{44648E15-F025-4794-83F3-912EB851B416}" type="presParOf" srcId="{8C44B188-FC4B-45DB-9CDF-47A750DA95A9}" destId="{2D45ACDC-80E1-4390-B818-15BF695DA99D}" srcOrd="0" destOrd="0" presId="urn:microsoft.com/office/officeart/2005/8/layout/hierarchy1"/>
    <dgm:cxn modelId="{35AEF527-78BC-4A3C-9B8A-346C47DD5900}" type="presParOf" srcId="{2D45ACDC-80E1-4390-B818-15BF695DA99D}" destId="{EBE3D7CA-08D1-4600-9B88-F120775F499E}" srcOrd="0" destOrd="0" presId="urn:microsoft.com/office/officeart/2005/8/layout/hierarchy1"/>
    <dgm:cxn modelId="{82A351C9-180E-4BDB-9293-A8519BDDB4EA}" type="presParOf" srcId="{2D45ACDC-80E1-4390-B818-15BF695DA99D}" destId="{7096AF95-3D65-47D0-AE96-E631EB1E5BB9}" srcOrd="1" destOrd="0" presId="urn:microsoft.com/office/officeart/2005/8/layout/hierarchy1"/>
    <dgm:cxn modelId="{7ECFE90C-9970-4880-89B6-F51073D2C8FD}" type="presParOf" srcId="{8C44B188-FC4B-45DB-9CDF-47A750DA95A9}" destId="{91C4FED8-55AB-49FD-B24B-32E42691A3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4B737-0E06-43F8-A8C0-A0E812D3E9B6}">
      <dsp:nvSpPr>
        <dsp:cNvPr id="0" name=""/>
        <dsp:cNvSpPr/>
      </dsp:nvSpPr>
      <dsp:spPr>
        <a:xfrm>
          <a:off x="2939489" y="735248"/>
          <a:ext cx="1414926" cy="336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443"/>
              </a:lnTo>
              <a:lnTo>
                <a:pt x="1414926" y="229443"/>
              </a:lnTo>
              <a:lnTo>
                <a:pt x="1414926" y="33668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98A07-E1E9-401D-A9BB-2A8A30A1498C}">
      <dsp:nvSpPr>
        <dsp:cNvPr id="0" name=""/>
        <dsp:cNvSpPr/>
      </dsp:nvSpPr>
      <dsp:spPr>
        <a:xfrm>
          <a:off x="2893769" y="735248"/>
          <a:ext cx="91440" cy="3366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668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327D3-B0FB-4C41-9116-E68711250EF9}">
      <dsp:nvSpPr>
        <dsp:cNvPr id="0" name=""/>
        <dsp:cNvSpPr/>
      </dsp:nvSpPr>
      <dsp:spPr>
        <a:xfrm>
          <a:off x="1524562" y="735248"/>
          <a:ext cx="1414926" cy="336688"/>
        </a:xfrm>
        <a:custGeom>
          <a:avLst/>
          <a:gdLst/>
          <a:ahLst/>
          <a:cxnLst/>
          <a:rect l="0" t="0" r="0" b="0"/>
          <a:pathLst>
            <a:path>
              <a:moveTo>
                <a:pt x="1414926" y="0"/>
              </a:moveTo>
              <a:lnTo>
                <a:pt x="1414926" y="229443"/>
              </a:lnTo>
              <a:lnTo>
                <a:pt x="0" y="229443"/>
              </a:lnTo>
              <a:lnTo>
                <a:pt x="0" y="33668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DD29E-5050-4217-9DC2-353D99098E2C}">
      <dsp:nvSpPr>
        <dsp:cNvPr id="0" name=""/>
        <dsp:cNvSpPr/>
      </dsp:nvSpPr>
      <dsp:spPr>
        <a:xfrm>
          <a:off x="2360655" y="130"/>
          <a:ext cx="1157667" cy="73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0FBBB6-22C0-4006-96F4-6A67FE527223}">
      <dsp:nvSpPr>
        <dsp:cNvPr id="0" name=""/>
        <dsp:cNvSpPr/>
      </dsp:nvSpPr>
      <dsp:spPr>
        <a:xfrm>
          <a:off x="2489285" y="122328"/>
          <a:ext cx="1157667" cy="735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900" kern="1200" dirty="0"/>
        </a:p>
      </dsp:txBody>
      <dsp:txXfrm>
        <a:off x="2510816" y="143859"/>
        <a:ext cx="1114605" cy="692056"/>
      </dsp:txXfrm>
    </dsp:sp>
    <dsp:sp modelId="{345E63E1-385B-4C1D-920F-5A794D3E1A36}">
      <dsp:nvSpPr>
        <dsp:cNvPr id="0" name=""/>
        <dsp:cNvSpPr/>
      </dsp:nvSpPr>
      <dsp:spPr>
        <a:xfrm>
          <a:off x="945728" y="1071937"/>
          <a:ext cx="1157667" cy="73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FCFEA6-3FE6-408A-8CDD-A4983252164C}">
      <dsp:nvSpPr>
        <dsp:cNvPr id="0" name=""/>
        <dsp:cNvSpPr/>
      </dsp:nvSpPr>
      <dsp:spPr>
        <a:xfrm>
          <a:off x="1074358" y="1194135"/>
          <a:ext cx="1157667" cy="735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Large graph</a:t>
          </a:r>
          <a:endParaRPr lang="en-DE" sz="1900" kern="1200" dirty="0"/>
        </a:p>
      </dsp:txBody>
      <dsp:txXfrm>
        <a:off x="1095889" y="1215666"/>
        <a:ext cx="1114605" cy="692056"/>
      </dsp:txXfrm>
    </dsp:sp>
    <dsp:sp modelId="{F570919B-2DC1-486C-A068-093943D819C6}">
      <dsp:nvSpPr>
        <dsp:cNvPr id="0" name=""/>
        <dsp:cNvSpPr/>
      </dsp:nvSpPr>
      <dsp:spPr>
        <a:xfrm>
          <a:off x="2360655" y="1071937"/>
          <a:ext cx="1157667" cy="73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5D36C7-EBAB-4737-AD24-3C0313DECCA7}">
      <dsp:nvSpPr>
        <dsp:cNvPr id="0" name=""/>
        <dsp:cNvSpPr/>
      </dsp:nvSpPr>
      <dsp:spPr>
        <a:xfrm>
          <a:off x="2489285" y="1194135"/>
          <a:ext cx="1157667" cy="735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Error free</a:t>
          </a:r>
          <a:endParaRPr lang="en-DE" sz="1900" kern="1200"/>
        </a:p>
      </dsp:txBody>
      <dsp:txXfrm>
        <a:off x="2510816" y="1215666"/>
        <a:ext cx="1114605" cy="692056"/>
      </dsp:txXfrm>
    </dsp:sp>
    <dsp:sp modelId="{EBE3D7CA-08D1-4600-9B88-F120775F499E}">
      <dsp:nvSpPr>
        <dsp:cNvPr id="0" name=""/>
        <dsp:cNvSpPr/>
      </dsp:nvSpPr>
      <dsp:spPr>
        <a:xfrm>
          <a:off x="3775582" y="1071937"/>
          <a:ext cx="1157667" cy="735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96AF95-3D65-47D0-AE96-E631EB1E5BB9}">
      <dsp:nvSpPr>
        <dsp:cNvPr id="0" name=""/>
        <dsp:cNvSpPr/>
      </dsp:nvSpPr>
      <dsp:spPr>
        <a:xfrm>
          <a:off x="3904211" y="1194135"/>
          <a:ext cx="1157667" cy="735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Multiplex</a:t>
          </a:r>
          <a:endParaRPr lang="en-DE" sz="1900" kern="1200"/>
        </a:p>
      </dsp:txBody>
      <dsp:txXfrm>
        <a:off x="3925742" y="1215666"/>
        <a:ext cx="1114605" cy="692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7CA5A7-3F75-4431-8F04-A2DDAAFD92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604DA-6430-445E-8430-986177A2A9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BE98F-8E2D-47F9-A551-2BB79E60D242}" type="datetimeFigureOut">
              <a:rPr lang="en-DE" smtClean="0"/>
              <a:t>07/07/2022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926D4-C159-434C-8132-C5B2E9A7F8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94CA5-3190-4C81-B94C-B6BE28C7B2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A86BE-ED7C-4796-85A4-55140A8AF1A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22178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779EB-5410-47A3-845E-424604E0271E}" type="datetimeFigureOut">
              <a:rPr lang="en-DE" smtClean="0"/>
              <a:t>07/07/2022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41D62-F4DC-4599-9271-57D544E2247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3868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081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Grand challenge of decyphring longest «book»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insan genomunun gizemlerinden bahsedilen, biyolojik taraftan bir giriş 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393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56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tr-TR" dirty="0"/>
              <a:t>amiltonian path kullanımı ve zorluğu (complexity açısından)</a:t>
            </a:r>
          </a:p>
          <a:p>
            <a:r>
              <a:rPr lang="tr-TR" dirty="0"/>
              <a:t> birleştirilmiş graph görseline geçiş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Hamiltonian path: a path that visits each node in a graph exactly one.</a:t>
            </a:r>
            <a:endParaRPr lang="tr-TR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009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on probabilistic data structures </a:t>
            </a:r>
            <a:endParaRPr lang="tr-TR" dirty="0"/>
          </a:p>
          <a:p>
            <a:r>
              <a:rPr lang="tr-TR" dirty="0" err="1"/>
              <a:t>İntroduce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problem in </a:t>
            </a:r>
            <a:r>
              <a:rPr lang="tr-TR" dirty="0" err="1"/>
              <a:t>terms</a:t>
            </a:r>
            <a:r>
              <a:rPr lang="tr-TR" dirty="0"/>
              <a:t> of </a:t>
            </a:r>
            <a:r>
              <a:rPr lang="tr-TR" dirty="0" err="1"/>
              <a:t>complexity</a:t>
            </a:r>
            <a:endParaRPr lang="tr-TR" dirty="0"/>
          </a:p>
          <a:p>
            <a:r>
              <a:rPr lang="tr-TR" dirty="0" err="1"/>
              <a:t>Hashmaps</a:t>
            </a:r>
            <a:endParaRPr lang="tr-TR" dirty="0"/>
          </a:p>
          <a:p>
            <a:r>
              <a:rPr lang="tr-TR" dirty="0" err="1"/>
              <a:t>bitsets</a:t>
            </a:r>
            <a:endParaRPr lang="tr-TR" dirty="0"/>
          </a:p>
          <a:p>
            <a:r>
              <a:rPr lang="tr-TR" dirty="0"/>
              <a:t> </a:t>
            </a:r>
            <a:r>
              <a:rPr lang="en-US" dirty="0"/>
              <a:t>bloom filter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17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* Application kısmına burada değin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981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41D62-F4DC-4599-9271-57D544E22477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0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1A2F-37FE-496B-9BBC-34AFD52743D5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706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247E9-930C-4F75-9E74-4D080623CE66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920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6EAF-FDDD-4049-8697-91535AC7106B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98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5EF4-97A2-4C19-83F5-0D8D31E88CFE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179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B2C4-E365-40EE-82F9-90508FB090DA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786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62AA-61A2-4DEB-A7C9-B98D72AD3A21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94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F051-4F5D-46A5-A5CE-C3504ADEA0B2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43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B5A4-834C-40B4-B450-88560A175B7C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781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ED98-E7DE-492A-816D-ECA2E4C4EC26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67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0E3B-25BF-4BEA-B826-94BFD7C25626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68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6E84-160E-4C2E-B920-1987BA88BA8C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981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EF83E-4B48-46D2-8A63-0B113C8AD96E}" type="datetime8">
              <a:rPr lang="en-DE" smtClean="0"/>
              <a:t>07/07/2022 10:07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E03A7-1B9D-48B4-A653-1A830F3229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554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BCF84E20-3A75-F83A-0108-49747F6AB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803656"/>
            <a:ext cx="3169920" cy="1074603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B884592E-0EE7-BB6E-49A7-7289D4DA922D}"/>
              </a:ext>
            </a:extLst>
          </p:cNvPr>
          <p:cNvSpPr/>
          <p:nvPr/>
        </p:nvSpPr>
        <p:spPr>
          <a:xfrm>
            <a:off x="883920" y="3271520"/>
            <a:ext cx="10424160" cy="3586480"/>
          </a:xfrm>
          <a:prstGeom prst="rect">
            <a:avLst/>
          </a:prstGeom>
          <a:solidFill>
            <a:srgbClr val="FF5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5A681C9-F8D4-584E-1238-D76EFDE091E4}"/>
              </a:ext>
            </a:extLst>
          </p:cNvPr>
          <p:cNvSpPr txBox="1"/>
          <p:nvPr/>
        </p:nvSpPr>
        <p:spPr>
          <a:xfrm flipH="1">
            <a:off x="1358899" y="3627120"/>
            <a:ext cx="9189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3600" b="0" i="0" u="none" strike="noStrike" baseline="0" dirty="0" err="1">
                <a:solidFill>
                  <a:schemeClr val="bg1"/>
                </a:solidFill>
                <a:latin typeface="Whitney-Semibold"/>
              </a:rPr>
              <a:t>Multiplex</a:t>
            </a:r>
            <a:r>
              <a:rPr lang="tr-TR" sz="3600" b="0" i="0" u="none" strike="noStrike" baseline="0" dirty="0">
                <a:solidFill>
                  <a:schemeClr val="bg1"/>
                </a:solidFill>
                <a:latin typeface="Whitney-Semibold"/>
              </a:rPr>
              <a:t> de </a:t>
            </a:r>
            <a:r>
              <a:rPr lang="tr-TR" sz="3600" b="0" i="0" u="none" strike="noStrike" baseline="0" dirty="0" err="1">
                <a:solidFill>
                  <a:schemeClr val="bg1"/>
                </a:solidFill>
                <a:latin typeface="Whitney-Semibold"/>
              </a:rPr>
              <a:t>Bruijn</a:t>
            </a:r>
            <a:r>
              <a:rPr lang="tr-TR" sz="3600" b="0" i="0" u="none" strike="noStrike" baseline="0" dirty="0">
                <a:solidFill>
                  <a:schemeClr val="bg1"/>
                </a:solidFill>
                <a:latin typeface="Whitney-Semibold"/>
              </a:rPr>
              <a:t> </a:t>
            </a:r>
            <a:r>
              <a:rPr lang="tr-TR" sz="3600" b="0" i="0" u="none" strike="noStrike" baseline="0" dirty="0" err="1">
                <a:solidFill>
                  <a:schemeClr val="bg1"/>
                </a:solidFill>
                <a:latin typeface="Whitney-Semibold"/>
              </a:rPr>
              <a:t>graphs</a:t>
            </a:r>
            <a:r>
              <a:rPr lang="tr-TR" sz="3600" b="0" i="0" u="none" strike="noStrike" baseline="0" dirty="0">
                <a:solidFill>
                  <a:schemeClr val="bg1"/>
                </a:solidFill>
                <a:latin typeface="Whitney-Semibold"/>
              </a:rPr>
              <a:t> </a:t>
            </a:r>
            <a:r>
              <a:rPr lang="tr-TR" sz="3600" b="0" i="0" u="none" strike="noStrike" baseline="0" dirty="0" err="1">
                <a:solidFill>
                  <a:schemeClr val="bg1"/>
                </a:solidFill>
                <a:latin typeface="Whitney-Semibold"/>
              </a:rPr>
              <a:t>enable</a:t>
            </a:r>
            <a:r>
              <a:rPr lang="tr-TR" sz="3600" b="0" i="0" u="none" strike="noStrike" baseline="0" dirty="0">
                <a:solidFill>
                  <a:schemeClr val="bg1"/>
                </a:solidFill>
                <a:latin typeface="Whitney-Semibold"/>
              </a:rPr>
              <a:t> </a:t>
            </a:r>
            <a:r>
              <a:rPr lang="tr-TR" sz="3600" b="0" i="0" u="none" strike="noStrike" baseline="0" dirty="0" err="1">
                <a:solidFill>
                  <a:schemeClr val="bg1"/>
                </a:solidFill>
                <a:latin typeface="Whitney-Semibold"/>
              </a:rPr>
              <a:t>genome</a:t>
            </a:r>
            <a:r>
              <a:rPr lang="tr-TR" sz="3600" b="0" i="0" u="none" strike="noStrike" baseline="0" dirty="0">
                <a:solidFill>
                  <a:schemeClr val="bg1"/>
                </a:solidFill>
                <a:latin typeface="Whitney-Semibold"/>
              </a:rPr>
              <a:t> </a:t>
            </a:r>
            <a:r>
              <a:rPr lang="en-US" sz="3600" b="0" i="0" u="none" strike="noStrike" baseline="0" dirty="0">
                <a:solidFill>
                  <a:schemeClr val="bg1"/>
                </a:solidFill>
                <a:latin typeface="Whitney-Semibold"/>
              </a:rPr>
              <a:t>assembly from long, high-fidelity reads</a:t>
            </a:r>
            <a:endParaRPr lang="tr-TR" sz="3600" b="0" i="0" u="none" strike="noStrike" baseline="0" dirty="0">
              <a:solidFill>
                <a:schemeClr val="bg1"/>
              </a:solidFill>
              <a:latin typeface="Whitney-Semibold"/>
            </a:endParaRPr>
          </a:p>
          <a:p>
            <a:pPr algn="l"/>
            <a:endParaRPr lang="tr-TR" sz="3600" dirty="0">
              <a:solidFill>
                <a:schemeClr val="bg1"/>
              </a:solidFill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52DFC52-85DF-60E8-6876-D5FD60A722A5}"/>
              </a:ext>
            </a:extLst>
          </p:cNvPr>
          <p:cNvSpPr txBox="1"/>
          <p:nvPr/>
        </p:nvSpPr>
        <p:spPr>
          <a:xfrm flipH="1">
            <a:off x="1379219" y="5239761"/>
            <a:ext cx="294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Journal</a:t>
            </a:r>
            <a:r>
              <a:rPr lang="tr-TR" dirty="0">
                <a:solidFill>
                  <a:schemeClr val="bg1"/>
                </a:solidFill>
              </a:rPr>
              <a:t> Club, Cem Güleç</a:t>
            </a:r>
          </a:p>
          <a:p>
            <a:r>
              <a:rPr lang="tr-TR" dirty="0" err="1">
                <a:solidFill>
                  <a:schemeClr val="bg1"/>
                </a:solidFill>
              </a:rPr>
              <a:t>July</a:t>
            </a:r>
            <a:r>
              <a:rPr lang="tr-TR" dirty="0">
                <a:solidFill>
                  <a:schemeClr val="bg1"/>
                </a:solidFill>
              </a:rPr>
              <a:t> 07, 2022</a:t>
            </a:r>
          </a:p>
        </p:txBody>
      </p:sp>
    </p:spTree>
    <p:extLst>
      <p:ext uri="{BB962C8B-B14F-4D97-AF65-F5344CB8AC3E}">
        <p14:creationId xmlns:p14="http://schemas.microsoft.com/office/powerpoint/2010/main" val="419296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B27819-8D52-2017-A319-4CB0676D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Jolla Assembler (LJA)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A89751B3-9D18-3B66-65FF-FA2F5DCD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706" y="1690688"/>
            <a:ext cx="7623083" cy="4636721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C0186F9-FBD9-36DB-0BF4-EC93C94A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024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E4133A-3B78-7636-D8A1-F2A9437B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730C98-2226-6F2C-B925-281E54B3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7964730-3E44-8FCF-4000-C2EC1422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11</a:t>
            </a:fld>
            <a:endParaRPr lang="en-DE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2CDF17F-F88C-A62E-4F45-7B7C737E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19125"/>
            <a:ext cx="103822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AC555E-3494-5894-7321-9BB834C1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Evaluation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D9B4A8-26AB-683E-4F1D-96B8DBE9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011351F-E94C-12AC-1DF0-36A6B14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12</a:t>
            </a:fld>
            <a:endParaRPr lang="en-DE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772A60-10AB-69C8-BD27-7B784CF2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76" y="1980329"/>
            <a:ext cx="11223048" cy="37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AE91F5-894E-E118-0B40-6546C69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Performance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F7CB3E7-22A1-9855-7725-F5DCFD12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13</a:t>
            </a:fld>
            <a:endParaRPr lang="en-DE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500D405-B7E9-E304-CDD7-DAB81369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51059" cy="185987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73B5727-5241-2E45-8C98-741BC155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" y="3820253"/>
            <a:ext cx="5879672" cy="2694118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F997263E-B214-886C-36C2-E67899BEBF72}"/>
              </a:ext>
            </a:extLst>
          </p:cNvPr>
          <p:cNvSpPr txBox="1"/>
          <p:nvPr/>
        </p:nvSpPr>
        <p:spPr>
          <a:xfrm>
            <a:off x="7094137" y="4943788"/>
            <a:ext cx="4702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2. </a:t>
            </a:r>
            <a:r>
              <a:rPr lang="en-US" dirty="0"/>
              <a:t>Comparison of the sizes of the compressed de Bruijn graph and the multiplex de Bruijn graph</a:t>
            </a:r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50CFC573-3C88-916A-6EAC-4DA6857BB951}"/>
              </a:ext>
            </a:extLst>
          </p:cNvPr>
          <p:cNvSpPr txBox="1"/>
          <p:nvPr/>
        </p:nvSpPr>
        <p:spPr>
          <a:xfrm>
            <a:off x="7094137" y="2572981"/>
            <a:ext cx="42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Figure</a:t>
            </a:r>
            <a:r>
              <a:rPr lang="tr-TR" b="1" dirty="0"/>
              <a:t> 1.</a:t>
            </a:r>
            <a:r>
              <a:rPr lang="tr-TR" dirty="0"/>
              <a:t> </a:t>
            </a:r>
            <a:r>
              <a:rPr lang="en-US" dirty="0"/>
              <a:t>The running time and memory footprint of </a:t>
            </a:r>
            <a:r>
              <a:rPr lang="en-US" dirty="0" err="1"/>
              <a:t>jumboDB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9895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C0CB93-4EE2-7855-6E51-9CC34DE7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Benchmarking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308A46-2AF4-8569-D33F-E8478BD3B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F3BF820-A44F-232D-CCAD-FB019763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14</a:t>
            </a:fld>
            <a:endParaRPr lang="en-DE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761D37C-336F-CF36-0400-FABE3F1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7" y="2089599"/>
            <a:ext cx="8433446" cy="33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AB40EF-E0DE-2B92-2151-794AEDA0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Discussion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49D5DF-05EB-99E7-5BA1-8D4EEC9C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Evolving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algorithms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Contest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 err="1"/>
              <a:t>runtime</a:t>
            </a:r>
            <a:r>
              <a:rPr lang="tr-TR" dirty="0"/>
              <a:t> </a:t>
            </a:r>
            <a:r>
              <a:rPr lang="tr-TR" dirty="0" err="1"/>
              <a:t>complexities</a:t>
            </a:r>
            <a:endParaRPr lang="tr-TR" dirty="0"/>
          </a:p>
          <a:p>
            <a:endParaRPr lang="tr-TR" dirty="0"/>
          </a:p>
          <a:p>
            <a:r>
              <a:rPr lang="tr-TR" dirty="0"/>
              <a:t>LJA </a:t>
            </a:r>
            <a:r>
              <a:rPr lang="tr-TR" dirty="0" err="1"/>
              <a:t>brings</a:t>
            </a:r>
            <a:r>
              <a:rPr lang="tr-TR" dirty="0"/>
              <a:t> a </a:t>
            </a:r>
            <a:r>
              <a:rPr lang="tr-TR" dirty="0" err="1"/>
              <a:t>hope</a:t>
            </a:r>
            <a:r>
              <a:rPr lang="tr-TR" dirty="0"/>
              <a:t>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237717-1249-9A26-3B89-2C158DB5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15</a:t>
            </a:fld>
            <a:endParaRPr lang="en-DE"/>
          </a:p>
        </p:txBody>
      </p:sp>
      <p:pic>
        <p:nvPicPr>
          <p:cNvPr id="6" name="Resim 5" descr="açık hava, kumlu, gün içeren bir resim&#10;&#10;Açıklama otomatik olarak oluşturuldu">
            <a:extLst>
              <a:ext uri="{FF2B5EF4-FFF2-40B4-BE49-F238E27FC236}">
                <a16:creationId xmlns:a16="http://schemas.microsoft.com/office/drawing/2014/main" id="{BFA6E039-6D2B-2028-A49D-CCB829B2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83" y="3046254"/>
            <a:ext cx="4640097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2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2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FF294-BEED-4785-A45A-3193F92C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4ED87-7F0F-4C1B-AE06-86AE6DBC6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01DD4-839C-4E03-8247-8739FA08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875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A5EE99-396E-2DE0-687B-AB860D73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Question</a:t>
            </a:r>
            <a:endParaRPr lang="en-DE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6D6970-BBFA-1E2E-FA00-09E7F8D0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2</a:t>
            </a:fld>
            <a:endParaRPr lang="en-DE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7312DE7-A488-37FE-5EC5-DF5131434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41" y="158347"/>
            <a:ext cx="6262669" cy="3966730"/>
          </a:xfrm>
          <a:prstGeom prst="cloudCallout">
            <a:avLst>
              <a:gd name="adj1" fmla="val -55967"/>
              <a:gd name="adj2" fmla="val 5950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FC5A6D53-606D-836C-CEB9-0BD44A1D6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7047"/>
            <a:ext cx="3826972" cy="2575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DD3A2BC-1D7F-8F84-A820-8E3849E51785}"/>
              </a:ext>
            </a:extLst>
          </p:cNvPr>
          <p:cNvSpPr/>
          <p:nvPr/>
        </p:nvSpPr>
        <p:spPr>
          <a:xfrm>
            <a:off x="5635041" y="136525"/>
            <a:ext cx="6366484" cy="3966730"/>
          </a:xfrm>
          <a:prstGeom prst="cloudCallout">
            <a:avLst>
              <a:gd name="adj1" fmla="val -55636"/>
              <a:gd name="adj2" fmla="val 60027"/>
            </a:avLst>
          </a:prstGeom>
          <a:noFill/>
          <a:ln w="28575">
            <a:solidFill>
              <a:srgbClr val="6900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Resim 5">
            <a:extLst>
              <a:ext uri="{FF2B5EF4-FFF2-40B4-BE49-F238E27FC236}">
                <a16:creationId xmlns:a16="http://schemas.microsoft.com/office/drawing/2014/main" id="{0E96F599-5AB9-263B-1785-823786357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30" b="1"/>
          <a:stretch/>
        </p:blipFill>
        <p:spPr>
          <a:xfrm>
            <a:off x="190475" y="3963335"/>
            <a:ext cx="4930530" cy="2575577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CA0059CA-8AD7-5219-FF76-0CAE0B07FD18}"/>
              </a:ext>
            </a:extLst>
          </p:cNvPr>
          <p:cNvSpPr txBox="1">
            <a:spLocks/>
          </p:cNvSpPr>
          <p:nvPr/>
        </p:nvSpPr>
        <p:spPr>
          <a:xfrm>
            <a:off x="575774" y="1734400"/>
            <a:ext cx="4500562" cy="1762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r>
              <a:rPr lang="tr-TR"/>
              <a:t>G</a:t>
            </a:r>
            <a:r>
              <a:rPr lang="en-US"/>
              <a:t>enome sequencing</a:t>
            </a:r>
            <a:endParaRPr lang="tr-TR"/>
          </a:p>
          <a:p>
            <a:r>
              <a:rPr lang="tr-TR"/>
              <a:t> G</a:t>
            </a:r>
            <a:r>
              <a:rPr lang="en-US"/>
              <a:t>enome assemblers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7129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538671D-BA01-702F-2DB0-38208121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History of genomics</a:t>
            </a:r>
            <a:endParaRPr lang="tr-TR" sz="4000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5FC49E-BB7C-FEF0-4343-C5769E18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tr-TR" sz="1900" dirty="0"/>
              <a:t> 1977</a:t>
            </a:r>
            <a:r>
              <a:rPr lang="tr-TR" sz="1900" dirty="0">
                <a:latin typeface="Calibri" panose="020F0502020204030204" pitchFamily="34" charset="0"/>
              </a:rPr>
              <a:t>: </a:t>
            </a:r>
            <a:r>
              <a:rPr lang="en-US" sz="1900" b="0" i="0" u="none" strike="noStrike" baseline="0" dirty="0">
                <a:latin typeface="Calibri" panose="020F0502020204030204" pitchFamily="34" charset="0"/>
              </a:rPr>
              <a:t>Walter Gilbert and Frederick Sanger develop independent DNA sequencing methods.</a:t>
            </a:r>
            <a:br>
              <a:rPr lang="tr-TR" sz="1900" dirty="0">
                <a:latin typeface="Calibri" panose="020F0502020204030204" pitchFamily="34" charset="0"/>
              </a:rPr>
            </a:br>
            <a:r>
              <a:rPr lang="tr-TR" sz="1900" dirty="0">
                <a:latin typeface="Calibri" panose="020F0502020204030204" pitchFamily="34" charset="0"/>
              </a:rPr>
              <a:t>- </a:t>
            </a:r>
            <a:r>
              <a:rPr lang="tr-TR" sz="1900" dirty="0" err="1">
                <a:latin typeface="Calibri" panose="020F0502020204030204" pitchFamily="34" charset="0"/>
              </a:rPr>
              <a:t>which</a:t>
            </a:r>
            <a:r>
              <a:rPr lang="tr-TR" sz="1900" dirty="0">
                <a:latin typeface="Calibri" panose="020F0502020204030204" pitchFamily="34" charset="0"/>
              </a:rPr>
              <a:t> </a:t>
            </a:r>
            <a:r>
              <a:rPr lang="tr-TR" sz="1900" dirty="0" err="1">
                <a:latin typeface="Calibri" panose="020F0502020204030204" pitchFamily="34" charset="0"/>
              </a:rPr>
              <a:t>then</a:t>
            </a:r>
            <a:r>
              <a:rPr lang="tr-TR" sz="1900" dirty="0">
                <a:latin typeface="Calibri" panose="020F0502020204030204" pitchFamily="34" charset="0"/>
              </a:rPr>
              <a:t> </a:t>
            </a:r>
            <a:r>
              <a:rPr lang="tr-TR" sz="1900" dirty="0" err="1">
                <a:latin typeface="Calibri" panose="020F0502020204030204" pitchFamily="34" charset="0"/>
              </a:rPr>
              <a:t>resulted</a:t>
            </a:r>
            <a:r>
              <a:rPr lang="tr-TR" sz="1900" dirty="0">
                <a:latin typeface="Calibri" panose="020F0502020204030204" pitchFamily="34" charset="0"/>
              </a:rPr>
              <a:t> </a:t>
            </a:r>
            <a:r>
              <a:rPr lang="tr-TR" sz="1900" dirty="0" err="1">
                <a:latin typeface="Calibri" panose="020F0502020204030204" pitchFamily="34" charset="0"/>
              </a:rPr>
              <a:t>with</a:t>
            </a:r>
            <a:r>
              <a:rPr lang="tr-TR" sz="1900" dirty="0">
                <a:latin typeface="Calibri" panose="020F0502020204030204" pitchFamily="34" charset="0"/>
              </a:rPr>
              <a:t> a Nobel Prize.</a:t>
            </a:r>
          </a:p>
          <a:p>
            <a:endParaRPr lang="tr-TR" sz="1900" b="0" i="0" u="none" strike="noStrike" baseline="0" dirty="0">
              <a:latin typeface="Calibri" panose="020F0502020204030204" pitchFamily="34" charset="0"/>
            </a:endParaRPr>
          </a:p>
          <a:p>
            <a:r>
              <a:rPr lang="tr-TR" sz="1900" b="0" i="0" u="none" strike="noStrike" baseline="0" dirty="0" err="1">
                <a:latin typeface="Calibri" panose="020F0502020204030204" pitchFamily="34" charset="0"/>
              </a:rPr>
              <a:t>Late</a:t>
            </a:r>
            <a:r>
              <a:rPr lang="tr-TR" sz="1900" b="0" i="0" u="none" strike="noStrike" baseline="0" dirty="0">
                <a:latin typeface="Calibri" panose="020F0502020204030204" pitchFamily="34" charset="0"/>
              </a:rPr>
              <a:t> 2000s:</a:t>
            </a:r>
            <a:br>
              <a:rPr lang="tr-TR" sz="1900" b="0" i="0" u="none" strike="noStrike" baseline="0" dirty="0">
                <a:latin typeface="Calibri" panose="020F0502020204030204" pitchFamily="34" charset="0"/>
              </a:rPr>
            </a:br>
            <a:r>
              <a:rPr lang="en-US" sz="1900" b="0" i="0" u="none" strike="noStrike" baseline="0" dirty="0">
                <a:latin typeface="Calibri" panose="020F0502020204030204" pitchFamily="34" charset="0"/>
              </a:rPr>
              <a:t>Illumina</a:t>
            </a:r>
            <a:r>
              <a:rPr lang="tr-TR" sz="19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sz="1900" b="0" i="0" u="none" strike="noStrike" baseline="0" dirty="0">
                <a:latin typeface="Calibri" panose="020F0502020204030204" pitchFamily="34" charset="0"/>
              </a:rPr>
              <a:t>reduces the cost of sequencing  a human genome from $3 billion to $10,000.</a:t>
            </a:r>
          </a:p>
          <a:p>
            <a:endParaRPr lang="en-US" sz="1900" b="0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JPM | Free Full-Text | Personalised Medicine: The Odyssey from Hope to  Practice | HTML">
            <a:extLst>
              <a:ext uri="{FF2B5EF4-FFF2-40B4-BE49-F238E27FC236}">
                <a16:creationId xmlns:a16="http://schemas.microsoft.com/office/drawing/2014/main" id="{A68B42D4-0BE5-7B7B-9E8B-E214D866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639419"/>
            <a:ext cx="4397433" cy="24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206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CAE6C2-79DF-7945-E60F-C840FB88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3731018"/>
            <a:ext cx="4395569" cy="2472507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D378F9A-6B92-8D9A-59D5-9C59FA66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AE03A7-1B9D-48B4-A653-1A830F3229C1}" type="slidenum">
              <a:rPr lang="en-DE" smtClean="0"/>
              <a:pPr>
                <a:spcAft>
                  <a:spcPts val="600"/>
                </a:spcAft>
              </a:pPr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74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4CE33F-7EB8-0F80-0C7D-CE952912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T</a:t>
            </a:r>
            <a:r>
              <a:rPr lang="tr-TR" dirty="0"/>
              <a:t>ake another look</a:t>
            </a:r>
            <a:r>
              <a:rPr lang="en-GB" dirty="0"/>
              <a:t>:</a:t>
            </a:r>
            <a:r>
              <a:rPr lang="tr-TR" dirty="0"/>
              <a:t> Exploding newspaper anology</a:t>
            </a:r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9BBB32-DD4D-3B56-A573-5F74F30D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4</a:t>
            </a:fld>
            <a:endParaRPr lang="en-DE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91C1CA6-F497-4C31-621F-6CDD62F8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690688"/>
            <a:ext cx="69818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C2BDA2-7885-8C5C-D0D3-5C42D869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String</a:t>
            </a:r>
            <a:r>
              <a:rPr lang="tr-TR" dirty="0"/>
              <a:t> </a:t>
            </a:r>
            <a:r>
              <a:rPr lang="tr-TR" dirty="0" err="1"/>
              <a:t>reconstruction</a:t>
            </a:r>
            <a:r>
              <a:rPr lang="tr-TR" dirty="0"/>
              <a:t> problem-</a:t>
            </a:r>
            <a:r>
              <a:rPr lang="tr-TR" dirty="0" err="1"/>
              <a:t>blackbox</a:t>
            </a:r>
            <a:r>
              <a:rPr lang="tr-TR" dirty="0"/>
              <a:t>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54690A8-40EE-14E1-90BC-9AAC486B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5</a:t>
            </a:fld>
            <a:endParaRPr lang="en-DE"/>
          </a:p>
        </p:txBody>
      </p:sp>
      <p:pic>
        <p:nvPicPr>
          <p:cNvPr id="7" name="Graphic 6" descr="Filing Box Archive with solid fill">
            <a:extLst>
              <a:ext uri="{FF2B5EF4-FFF2-40B4-BE49-F238E27FC236}">
                <a16:creationId xmlns:a16="http://schemas.microsoft.com/office/drawing/2014/main" id="{FFCFA456-E70D-FB79-F886-8971613F5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821" y="1749642"/>
            <a:ext cx="1962424" cy="1962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A0D66-06F4-1D07-CB26-51A0CE6E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5" y="1717148"/>
            <a:ext cx="4277322" cy="1962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99F61-3853-DC72-E192-F1666A847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59" y="1650464"/>
            <a:ext cx="2133898" cy="202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94D140-33FB-3F7A-62EF-E0EEF0102AB2}"/>
              </a:ext>
            </a:extLst>
          </p:cNvPr>
          <p:cNvSpPr txBox="1"/>
          <p:nvPr/>
        </p:nvSpPr>
        <p:spPr>
          <a:xfrm>
            <a:off x="712074" y="4267065"/>
            <a:ext cx="11628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Reconstruct a string from its </a:t>
            </a:r>
            <a:r>
              <a:rPr lang="en-GB" sz="2400" i="1" dirty="0"/>
              <a:t>k</a:t>
            </a:r>
            <a:r>
              <a:rPr lang="en-GB" sz="2400" dirty="0"/>
              <a:t>-</a:t>
            </a:r>
            <a:r>
              <a:rPr lang="en-GB" sz="2400" dirty="0" err="1"/>
              <a:t>mer</a:t>
            </a:r>
            <a:r>
              <a:rPr lang="en-GB" sz="2400" dirty="0"/>
              <a:t> composition.</a:t>
            </a:r>
          </a:p>
          <a:p>
            <a:endParaRPr lang="en-GB" sz="2400" dirty="0"/>
          </a:p>
          <a:p>
            <a:r>
              <a:rPr lang="en-GB" sz="2400" b="1" dirty="0"/>
              <a:t>Input: </a:t>
            </a:r>
            <a:r>
              <a:rPr lang="en-GB" sz="2400" dirty="0"/>
              <a:t>A collection of </a:t>
            </a:r>
            <a:r>
              <a:rPr lang="en-GB" sz="2400" i="1" dirty="0"/>
              <a:t>k</a:t>
            </a:r>
            <a:r>
              <a:rPr lang="en-GB" sz="2400" dirty="0"/>
              <a:t>-</a:t>
            </a:r>
            <a:r>
              <a:rPr lang="en-GB" sz="2400" dirty="0" err="1"/>
              <a:t>mers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b="1" dirty="0"/>
              <a:t>Output: </a:t>
            </a:r>
            <a:r>
              <a:rPr lang="en-GB" sz="2400" dirty="0"/>
              <a:t>A genome such that Compositions k(Genome) is equal to the collection of </a:t>
            </a:r>
            <a:r>
              <a:rPr lang="en-GB" sz="2400" i="1" dirty="0"/>
              <a:t>k</a:t>
            </a:r>
            <a:r>
              <a:rPr lang="en-GB" sz="2400" dirty="0"/>
              <a:t>-</a:t>
            </a:r>
            <a:r>
              <a:rPr lang="en-GB" sz="2400" dirty="0" err="1"/>
              <a:t>mers</a:t>
            </a:r>
            <a:r>
              <a:rPr lang="en-GB" sz="2400" dirty="0"/>
              <a:t>.</a:t>
            </a:r>
            <a:endParaRPr lang="en-DE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3114A-6015-A3C4-B4D9-10DEC0FE9648}"/>
              </a:ext>
            </a:extLst>
          </p:cNvPr>
          <p:cNvCxnSpPr>
            <a:stCxn id="13" idx="3"/>
          </p:cNvCxnSpPr>
          <p:nvPr/>
        </p:nvCxnSpPr>
        <p:spPr>
          <a:xfrm>
            <a:off x="4759517" y="2698360"/>
            <a:ext cx="863521" cy="0"/>
          </a:xfrm>
          <a:prstGeom prst="straightConnector1">
            <a:avLst/>
          </a:prstGeom>
          <a:ln>
            <a:solidFill>
              <a:srgbClr val="69005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BB09F1-E28A-6A3B-8DBE-023604779ED4}"/>
              </a:ext>
            </a:extLst>
          </p:cNvPr>
          <p:cNvCxnSpPr/>
          <p:nvPr/>
        </p:nvCxnSpPr>
        <p:spPr>
          <a:xfrm>
            <a:off x="7339797" y="2735147"/>
            <a:ext cx="863521" cy="0"/>
          </a:xfrm>
          <a:prstGeom prst="straightConnector1">
            <a:avLst/>
          </a:prstGeom>
          <a:ln>
            <a:solidFill>
              <a:srgbClr val="69005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D8D132E-69B2-968D-DFC6-1C742A4E8EFA}"/>
              </a:ext>
            </a:extLst>
          </p:cNvPr>
          <p:cNvSpPr txBox="1"/>
          <p:nvPr/>
        </p:nvSpPr>
        <p:spPr>
          <a:xfrm>
            <a:off x="5327033" y="350626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ALGORITHM</a:t>
            </a:r>
            <a:endParaRPr lang="en-DE" sz="2400" dirty="0">
              <a:solidFill>
                <a:srgbClr val="C00000"/>
              </a:solidFill>
            </a:endParaRPr>
          </a:p>
        </p:txBody>
      </p:sp>
      <p:pic>
        <p:nvPicPr>
          <p:cNvPr id="3076" name="Picture 4" descr="Quotes about Human Genome Project (19 quotes)">
            <a:extLst>
              <a:ext uri="{FF2B5EF4-FFF2-40B4-BE49-F238E27FC236}">
                <a16:creationId xmlns:a16="http://schemas.microsoft.com/office/drawing/2014/main" id="{C5411B0F-3910-5149-C2CE-1358D65B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5" y="1448516"/>
            <a:ext cx="4103483" cy="25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 Sequencing GIFs - Get the best GIF on GIPHY">
            <a:extLst>
              <a:ext uri="{FF2B5EF4-FFF2-40B4-BE49-F238E27FC236}">
                <a16:creationId xmlns:a16="http://schemas.microsoft.com/office/drawing/2014/main" id="{B9FB04C8-4511-A221-23BD-4E9DA28E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339" y="1390059"/>
            <a:ext cx="3738596" cy="26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F804BD-33E6-E6A8-5C12-F79321A1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/>
              <a:t>First </a:t>
            </a:r>
            <a:r>
              <a:rPr lang="tr-TR" sz="4000" dirty="0" err="1"/>
              <a:t>theorem</a:t>
            </a:r>
            <a:r>
              <a:rPr lang="en-GB" sz="4000" dirty="0"/>
              <a:t> : H</a:t>
            </a:r>
            <a:r>
              <a:rPr lang="tr-TR" sz="4000" dirty="0"/>
              <a:t>amiltonian path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26B753-372F-135F-7B5D-2E6ECD090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576552"/>
            <a:ext cx="9739110" cy="4600411"/>
          </a:xfrm>
        </p:spPr>
        <p:txBody>
          <a:bodyPr/>
          <a:lstStyle/>
          <a:p>
            <a:r>
              <a:rPr lang="en-GB" b="1" dirty="0"/>
              <a:t>Hamiltonian path</a:t>
            </a:r>
            <a:r>
              <a:rPr lang="en-GB" dirty="0"/>
              <a:t>: a path that visits each node in a graph </a:t>
            </a:r>
            <a:br>
              <a:rPr lang="tr-TR" dirty="0"/>
            </a:br>
            <a:r>
              <a:rPr lang="en-GB" dirty="0"/>
              <a:t>exactly one.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813B86D-EEDB-5AFA-BB01-40592708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139" y="6420650"/>
            <a:ext cx="2743200" cy="365125"/>
          </a:xfrm>
        </p:spPr>
        <p:txBody>
          <a:bodyPr/>
          <a:lstStyle/>
          <a:p>
            <a:fld id="{28AE03A7-1B9D-48B4-A653-1A830F3229C1}" type="slidenum">
              <a:rPr lang="en-DE" smtClean="0"/>
              <a:t>6</a:t>
            </a:fld>
            <a:endParaRPr lang="en-DE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E0CB979-4E63-54B8-5C54-A12B40FE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51531"/>
            <a:ext cx="7888357" cy="5097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77A2A97-A783-5F88-5B04-95374970E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133877"/>
            <a:ext cx="7879717" cy="2099530"/>
          </a:xfrm>
          <a:prstGeom prst="rect">
            <a:avLst/>
          </a:prstGeom>
        </p:spPr>
      </p:pic>
      <p:pic>
        <p:nvPicPr>
          <p:cNvPr id="7" name="Resim 4">
            <a:extLst>
              <a:ext uri="{FF2B5EF4-FFF2-40B4-BE49-F238E27FC236}">
                <a16:creationId xmlns:a16="http://schemas.microsoft.com/office/drawing/2014/main" id="{31B13717-1621-610B-F550-8A1BED5F8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157499"/>
            <a:ext cx="7879717" cy="2505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585A7-9A2D-1429-EEA2-22AAE352F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310" y="0"/>
            <a:ext cx="1457528" cy="2543530"/>
          </a:xfrm>
          <a:prstGeom prst="rect">
            <a:avLst/>
          </a:prstGeom>
        </p:spPr>
      </p:pic>
      <p:pic>
        <p:nvPicPr>
          <p:cNvPr id="7170" name="Picture 2" descr="Hamiltonian Cycle / Gray Code Animation">
            <a:extLst>
              <a:ext uri="{FF2B5EF4-FFF2-40B4-BE49-F238E27FC236}">
                <a16:creationId xmlns:a16="http://schemas.microsoft.com/office/drawing/2014/main" id="{DA0FF4BC-73C6-B15A-68A0-9D9311F0C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-2349" r="6530" b="10193"/>
          <a:stretch/>
        </p:blipFill>
        <p:spPr bwMode="auto">
          <a:xfrm>
            <a:off x="9632260" y="3157499"/>
            <a:ext cx="2509630" cy="2714385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7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749CD8-B89C-2176-5E10-586B560E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Second</a:t>
            </a:r>
            <a:r>
              <a:rPr lang="tr-TR" sz="4000" dirty="0"/>
              <a:t> </a:t>
            </a:r>
            <a:r>
              <a:rPr lang="tr-TR" sz="4000" dirty="0" err="1"/>
              <a:t>theorem</a:t>
            </a:r>
            <a:r>
              <a:rPr lang="en-GB" sz="4000" dirty="0"/>
              <a:t>: Eulerian</a:t>
            </a:r>
            <a:r>
              <a:rPr lang="tr-TR" sz="4000" dirty="0"/>
              <a:t> path</a:t>
            </a:r>
            <a:r>
              <a:rPr lang="en-GB" sz="4000" dirty="0"/>
              <a:t> </a:t>
            </a:r>
            <a:endParaRPr lang="tr-TR" sz="4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090FFFB-B934-9C04-D4DD-2214E61B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7</a:t>
            </a:fld>
            <a:endParaRPr lang="en-DE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C37816E-3F49-D2C0-751A-2B7E43EA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51" y="3152775"/>
            <a:ext cx="4381500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034A2-7292-1B4A-359E-77363BAC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667" y="13160"/>
            <a:ext cx="1362265" cy="2391109"/>
          </a:xfrm>
          <a:prstGeom prst="rect">
            <a:avLst/>
          </a:prstGeom>
        </p:spPr>
      </p:pic>
      <p:pic>
        <p:nvPicPr>
          <p:cNvPr id="6146" name="Picture 2" descr="Eulerian Cycle Animation">
            <a:extLst>
              <a:ext uri="{FF2B5EF4-FFF2-40B4-BE49-F238E27FC236}">
                <a16:creationId xmlns:a16="http://schemas.microsoft.com/office/drawing/2014/main" id="{82AE710F-CEC4-13D6-BFDE-75D682011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0"/>
          <a:stretch/>
        </p:blipFill>
        <p:spPr bwMode="auto">
          <a:xfrm>
            <a:off x="8654033" y="2756234"/>
            <a:ext cx="3333750" cy="31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13EC1-9E80-FB94-5EA7-2D173183376A}"/>
              </a:ext>
            </a:extLst>
          </p:cNvPr>
          <p:cNvSpPr txBox="1"/>
          <p:nvPr/>
        </p:nvSpPr>
        <p:spPr>
          <a:xfrm>
            <a:off x="838198" y="1497513"/>
            <a:ext cx="777240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Eulerian path problem: </a:t>
            </a:r>
            <a:r>
              <a:rPr lang="en-GB" sz="2400" dirty="0"/>
              <a:t>Find an Eulerian path in a graph.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Input: </a:t>
            </a:r>
            <a:r>
              <a:rPr lang="en-GB" sz="2400" dirty="0"/>
              <a:t>A graph.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Output: </a:t>
            </a:r>
            <a:r>
              <a:rPr lang="en-GB" sz="2400" dirty="0"/>
              <a:t>A path visiting every edge in the graph exactly</a:t>
            </a:r>
            <a:r>
              <a:rPr lang="tr-TR" sz="2400" dirty="0"/>
              <a:t> </a:t>
            </a:r>
            <a:r>
              <a:rPr lang="en-GB" sz="2400" dirty="0"/>
              <a:t>once.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653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BCAA4D-4C0A-B6FC-D3E3-33FB3937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Comparison</a:t>
            </a:r>
            <a:r>
              <a:rPr lang="tr-TR" dirty="0"/>
              <a:t>, </a:t>
            </a:r>
            <a:r>
              <a:rPr lang="tr-TR" dirty="0" err="1"/>
              <a:t>np-complete</a:t>
            </a:r>
            <a:r>
              <a:rPr lang="tr-TR" dirty="0"/>
              <a:t> </a:t>
            </a:r>
            <a:r>
              <a:rPr lang="tr-TR" dirty="0" err="1"/>
              <a:t>problems</a:t>
            </a:r>
            <a:endParaRPr lang="tr-T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4010F-66D2-267E-1ECB-649E20D7E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tr-TR" dirty="0"/>
              <a:t>amiltonian path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290BB-44C0-A59F-CA62-5551616F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Eulerian</a:t>
            </a:r>
            <a:r>
              <a:rPr lang="tr-TR" dirty="0"/>
              <a:t> path</a:t>
            </a:r>
            <a:endParaRPr lang="en-DE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6E35A60-4189-29DD-DA63-E72A8559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8</a:t>
            </a:fld>
            <a:endParaRPr lang="en-DE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AC3CA80-379A-F097-4B75-21D03606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90688"/>
            <a:ext cx="9668256" cy="31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A5D331-E72D-1E5F-4AC0-BC741A7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Jolla Assembler (LJA)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BDDE2A-DF17-AD6D-0FAE-A3B07E23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versions</a:t>
            </a:r>
            <a:endParaRPr lang="tr-TR" dirty="0"/>
          </a:p>
          <a:p>
            <a:r>
              <a:rPr lang="tr-TR" dirty="0"/>
              <a:t>W</a:t>
            </a:r>
            <a:r>
              <a:rPr lang="en-US" dirty="0"/>
              <a:t>hat it solves?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A8FB321-5AD3-72E4-ED13-0254146B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3A7-1B9D-48B4-A653-1A830F3229C1}" type="slidenum">
              <a:rPr lang="en-DE" smtClean="0"/>
              <a:t>9</a:t>
            </a:fld>
            <a:endParaRPr lang="en-DE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86910B4C-E9C5-1104-612A-7A2B3CD73A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454923"/>
              </p:ext>
            </p:extLst>
          </p:nvPr>
        </p:nvGraphicFramePr>
        <p:xfrm>
          <a:off x="5922922" y="4249975"/>
          <a:ext cx="6007608" cy="1929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30372C5-7579-033A-E0B3-4624230FCA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7"/>
          <a:stretch/>
        </p:blipFill>
        <p:spPr>
          <a:xfrm>
            <a:off x="8207087" y="3434920"/>
            <a:ext cx="1439277" cy="171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B1635-0B3C-BF2A-202F-6165FACA6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241419"/>
            <a:ext cx="4823264" cy="2315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1A681A-A395-F615-270F-5FBF891A64F5}"/>
              </a:ext>
            </a:extLst>
          </p:cNvPr>
          <p:cNvSpPr txBox="1"/>
          <p:nvPr/>
        </p:nvSpPr>
        <p:spPr>
          <a:xfrm>
            <a:off x="4729434" y="1996005"/>
            <a:ext cx="5716193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HiFi reads are long and accurate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9281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</TotalTime>
  <Words>378</Words>
  <Application>Microsoft Office PowerPoint</Application>
  <PresentationFormat>Geniş ekran</PresentationFormat>
  <Paragraphs>84</Paragraphs>
  <Slides>16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Whitney-Semibold</vt:lpstr>
      <vt:lpstr>Office Theme</vt:lpstr>
      <vt:lpstr>PowerPoint Sunusu</vt:lpstr>
      <vt:lpstr>Big Question</vt:lpstr>
      <vt:lpstr>History of genomics</vt:lpstr>
      <vt:lpstr>Take another look: Exploding newspaper anology </vt:lpstr>
      <vt:lpstr>String reconstruction problem-blackbox </vt:lpstr>
      <vt:lpstr>First theorem : Hamiltonian path</vt:lpstr>
      <vt:lpstr>Second theorem: Eulerian path </vt:lpstr>
      <vt:lpstr>Comparison, np-complete problems</vt:lpstr>
      <vt:lpstr>La Jolla Assembler (LJA)</vt:lpstr>
      <vt:lpstr>La Jolla Assembler (LJA)</vt:lpstr>
      <vt:lpstr>PowerPoint Sunusu</vt:lpstr>
      <vt:lpstr>Evaluation</vt:lpstr>
      <vt:lpstr>Performance</vt:lpstr>
      <vt:lpstr>Benchmarking</vt:lpstr>
      <vt:lpstr>Discussion</vt:lpstr>
      <vt:lpstr>       Thank you for listening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Melike Külcü</dc:creator>
  <cp:lastModifiedBy>Cem Güleç</cp:lastModifiedBy>
  <cp:revision>59</cp:revision>
  <dcterms:created xsi:type="dcterms:W3CDTF">2022-02-03T18:11:43Z</dcterms:created>
  <dcterms:modified xsi:type="dcterms:W3CDTF">2022-07-07T08:55:14Z</dcterms:modified>
</cp:coreProperties>
</file>